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368" r:id="rId2"/>
    <p:sldId id="2370" r:id="rId3"/>
    <p:sldId id="2364" r:id="rId4"/>
    <p:sldId id="2366" r:id="rId5"/>
    <p:sldId id="2362" r:id="rId6"/>
    <p:sldId id="2363" r:id="rId7"/>
    <p:sldId id="2369" r:id="rId8"/>
    <p:sldId id="2235" r:id="rId9"/>
    <p:sldId id="2367" r:id="rId1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552"/>
    <a:srgbClr val="A6D9EC"/>
    <a:srgbClr val="0071B8"/>
    <a:srgbClr val="EF7701"/>
    <a:srgbClr val="F0AB00"/>
    <a:srgbClr val="FFC737"/>
    <a:srgbClr val="000000"/>
    <a:srgbClr val="001334"/>
    <a:srgbClr val="000820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45" autoAdjust="0"/>
    <p:restoredTop sz="96098" autoAdjust="0"/>
  </p:normalViewPr>
  <p:slideViewPr>
    <p:cSldViewPr snapToGrid="0" snapToObjects="1">
      <p:cViewPr varScale="1">
        <p:scale>
          <a:sx n="56" d="100"/>
          <a:sy n="56" d="100"/>
        </p:scale>
        <p:origin x="174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1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849" y="2589296"/>
            <a:ext cx="10095205" cy="100952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3533" r="1200" b="2659"/>
          <a:stretch/>
        </p:blipFill>
        <p:spPr>
          <a:xfrm>
            <a:off x="9922575" y="6070212"/>
            <a:ext cx="16406447" cy="14576084"/>
          </a:xfrm>
          <a:prstGeom prst="rect">
            <a:avLst/>
          </a:prstGeom>
          <a:ln>
            <a:noFill/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4" y="1828219"/>
            <a:ext cx="10965767" cy="7310511"/>
          </a:xfrm>
          <a:prstGeom prst="rect">
            <a:avLst/>
          </a:prstGeom>
        </p:spPr>
      </p:pic>
      <p:sp>
        <p:nvSpPr>
          <p:cNvPr id="21" name="Regelmäßiges Fünfeck 20"/>
          <p:cNvSpPr/>
          <p:nvPr/>
        </p:nvSpPr>
        <p:spPr>
          <a:xfrm rot="19446321">
            <a:off x="19083906" y="-5741346"/>
            <a:ext cx="12361984" cy="8493368"/>
          </a:xfrm>
          <a:prstGeom prst="pentagon">
            <a:avLst/>
          </a:prstGeom>
          <a:solidFill>
            <a:srgbClr val="F0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gelmäßiges Fünfeck 21"/>
          <p:cNvSpPr/>
          <p:nvPr/>
        </p:nvSpPr>
        <p:spPr>
          <a:xfrm>
            <a:off x="-5669094" y="-6665149"/>
            <a:ext cx="12361984" cy="8493368"/>
          </a:xfrm>
          <a:prstGeom prst="pentagon">
            <a:avLst/>
          </a:prstGeom>
          <a:solidFill>
            <a:srgbClr val="0071B8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Regelmäßiges Fünfeck 22"/>
          <p:cNvSpPr/>
          <p:nvPr/>
        </p:nvSpPr>
        <p:spPr>
          <a:xfrm>
            <a:off x="-1635531" y="11361049"/>
            <a:ext cx="12361984" cy="8493368"/>
          </a:xfrm>
          <a:prstGeom prst="pentagon">
            <a:avLst/>
          </a:prstGeom>
          <a:solidFill>
            <a:srgbClr val="EF7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extfeld 23"/>
          <p:cNvSpPr txBox="1"/>
          <p:nvPr/>
        </p:nvSpPr>
        <p:spPr>
          <a:xfrm>
            <a:off x="21831706" y="13206101"/>
            <a:ext cx="686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/>
              <a:t>Copyright </a:t>
            </a:r>
            <a:r>
              <a:rPr lang="de-CH" sz="1800" dirty="0" err="1"/>
              <a:t>by</a:t>
            </a:r>
            <a:r>
              <a:rPr lang="de-CH" sz="1800" dirty="0"/>
              <a:t> </a:t>
            </a:r>
            <a:r>
              <a:rPr lang="de-CH" sz="1800" dirty="0" err="1"/>
              <a:t>Roulet</a:t>
            </a:r>
            <a:r>
              <a:rPr lang="de-CH" sz="1800" dirty="0"/>
              <a:t>©</a:t>
            </a:r>
          </a:p>
        </p:txBody>
      </p:sp>
      <p:sp>
        <p:nvSpPr>
          <p:cNvPr id="34" name="Freihandform 33"/>
          <p:cNvSpPr/>
          <p:nvPr/>
        </p:nvSpPr>
        <p:spPr>
          <a:xfrm>
            <a:off x="19844226" y="7636899"/>
            <a:ext cx="4571524" cy="1754751"/>
          </a:xfrm>
          <a:custGeom>
            <a:avLst/>
            <a:gdLst>
              <a:gd name="connsiteX0" fmla="*/ 0 w 4660490"/>
              <a:gd name="connsiteY0" fmla="*/ 1091381 h 1828800"/>
              <a:gd name="connsiteX1" fmla="*/ 4660490 w 4660490"/>
              <a:gd name="connsiteY1" fmla="*/ 0 h 1828800"/>
              <a:gd name="connsiteX2" fmla="*/ 4660490 w 4660490"/>
              <a:gd name="connsiteY2" fmla="*/ 1828800 h 1828800"/>
              <a:gd name="connsiteX3" fmla="*/ 58994 w 4660490"/>
              <a:gd name="connsiteY3" fmla="*/ 115037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0490" h="1828800">
                <a:moveTo>
                  <a:pt x="0" y="1091381"/>
                </a:moveTo>
                <a:lnTo>
                  <a:pt x="4660490" y="0"/>
                </a:lnTo>
                <a:lnTo>
                  <a:pt x="4660490" y="1828800"/>
                </a:lnTo>
                <a:lnTo>
                  <a:pt x="58994" y="1150374"/>
                </a:lnTo>
              </a:path>
            </a:pathLst>
          </a:custGeom>
          <a:solidFill>
            <a:srgbClr val="A6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lh4.googleusercontent.com/lXanQ0HMWvbGkIC4VgQO8NZEaK5fBOS2YV1dK_3BivD0zqM_32GQFadrhCKnUK6vlfI92yHyw7Ml3_hFp85PK5ZM7igaVVzcMIL-9XJ0Vd3LORVMcf-NogTbkyDZY8Z28mcIT897"/>
          <p:cNvSpPr>
            <a:spLocks noChangeAspect="1" noChangeArrowheads="1"/>
          </p:cNvSpPr>
          <p:nvPr/>
        </p:nvSpPr>
        <p:spPr bwMode="auto">
          <a:xfrm>
            <a:off x="130175" y="-2133600"/>
            <a:ext cx="59436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4" y="26417"/>
            <a:ext cx="16002000" cy="11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1406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301639" y="743713"/>
            <a:ext cx="9784602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Novartis Fakten und Zahlen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08720" y="1963881"/>
            <a:ext cx="336662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280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Alle wichtigen Zahlen</a:t>
            </a:r>
          </a:p>
        </p:txBody>
      </p:sp>
      <p:sp>
        <p:nvSpPr>
          <p:cNvPr id="21" name="Oval 20"/>
          <p:cNvSpPr/>
          <p:nvPr/>
        </p:nvSpPr>
        <p:spPr>
          <a:xfrm>
            <a:off x="16740553" y="3988420"/>
            <a:ext cx="5265722" cy="52670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de-CH" sz="640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81470" y="3988420"/>
            <a:ext cx="5265722" cy="52670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de-CH" sz="640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422387" y="3988420"/>
            <a:ext cx="5265722" cy="5267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de-CH" sz="640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051418" y="5806358"/>
            <a:ext cx="26439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de-CH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13 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61567" y="5806358"/>
            <a:ext cx="41873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de-CH" sz="10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49,1 Mi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5259" y="5806358"/>
            <a:ext cx="35381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de-CH" sz="10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7,7 Mi</a:t>
            </a:r>
          </a:p>
        </p:txBody>
      </p:sp>
      <p:sp>
        <p:nvSpPr>
          <p:cNvPr id="2" name="Oval 1"/>
          <p:cNvSpPr/>
          <p:nvPr/>
        </p:nvSpPr>
        <p:spPr>
          <a:xfrm>
            <a:off x="11653566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8815852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497687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13496" y="9813073"/>
            <a:ext cx="439248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Mitarbeiter in der Schweiz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528611" y="7187756"/>
            <a:ext cx="336502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24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Mehr gewinn als im Jahr </a:t>
            </a:r>
          </a:p>
          <a:p>
            <a:pPr algn="ctr"/>
            <a:r>
              <a:rPr lang="de-CH" sz="24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Zuvor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02575" y="9813073"/>
            <a:ext cx="141711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Gewinn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60105" y="9813073"/>
            <a:ext cx="13737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Umsatz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20C2AFCA-6E7A-9B40-AB9B-DE3A300E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07" y="3563042"/>
            <a:ext cx="945697" cy="9456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06345A6-8FDA-C64F-888D-197EEA09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9467" y="3637758"/>
            <a:ext cx="307892" cy="7913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CE742D4-D1A6-7340-917B-93F747A3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9833" y="3685315"/>
            <a:ext cx="642579" cy="6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18184037" y="1733692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0" name="Parallelogram 29"/>
          <p:cNvSpPr/>
          <p:nvPr/>
        </p:nvSpPr>
        <p:spPr>
          <a:xfrm>
            <a:off x="12438002" y="6143881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12174" y="5409335"/>
            <a:ext cx="7296806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de-CH" sz="8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Die Novartis und</a:t>
            </a:r>
          </a:p>
          <a:p>
            <a:pPr>
              <a:lnSpc>
                <a:spcPts val="10000"/>
              </a:lnSpc>
            </a:pPr>
            <a:r>
              <a:rPr lang="de-CH" sz="8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ihre Geschichte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86774" y="8345873"/>
            <a:ext cx="659122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Seit  Dezember von 1758 zu Fusion 1996 </a:t>
            </a:r>
          </a:p>
        </p:txBody>
      </p:sp>
      <p:sp>
        <p:nvSpPr>
          <p:cNvPr id="45" name="Parallelogram 44"/>
          <p:cNvSpPr/>
          <p:nvPr/>
        </p:nvSpPr>
        <p:spPr>
          <a:xfrm>
            <a:off x="9897436" y="1760999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16" name="Shape 2641"/>
          <p:cNvSpPr/>
          <p:nvPr/>
        </p:nvSpPr>
        <p:spPr>
          <a:xfrm>
            <a:off x="1712174" y="3332199"/>
            <a:ext cx="2473962" cy="15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CH" sz="2999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xmlns="" id="{FCEDAC89-546B-B647-813B-A7F14106EA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7" r="21987"/>
          <a:stretch>
            <a:fillRect/>
          </a:stretch>
        </p:blipFill>
        <p:spPr>
          <a:xfrm>
            <a:off x="9897436" y="1760999"/>
            <a:ext cx="5973231" cy="6717694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xmlns="" id="{8C1E23A7-A094-7544-A039-FA0B5FC2807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22558"/>
          <a:stretch>
            <a:fillRect/>
          </a:stretch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xmlns="" id="{B5FFFA50-41DD-B349-916B-15339E4752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6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68305" y="743713"/>
            <a:ext cx="585121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Novartis History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74925" y="1963881"/>
            <a:ext cx="30342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Wesentliche Zahlen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46901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30252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1996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4232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31338" y="7448675"/>
            <a:ext cx="9669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73490" y="7448675"/>
            <a:ext cx="96693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76994" y="3055826"/>
            <a:ext cx="223811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Betaferon</a:t>
            </a:r>
            <a:r>
              <a:rPr lang="de-CH" sz="2800" i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 ®</a:t>
            </a:r>
            <a:endParaRPr lang="de-CH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Erstes Medikament gegen</a:t>
            </a: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ultiple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Sklerose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 txBox="1">
            <a:spLocks/>
          </p:cNvSpPr>
          <p:nvPr/>
        </p:nvSpPr>
        <p:spPr>
          <a:xfrm>
            <a:off x="14448649" y="10409194"/>
            <a:ext cx="4836260" cy="293029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Mehrbeteiligung an der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Alcon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Inc., mit Sitz in Fort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Worth</a:t>
            </a: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Texas, USA, und wird damit Weltmarktführer in der Augenheilkunde.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687141" y="3071214"/>
            <a:ext cx="189968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Neuer CEO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8218851" y="3676012"/>
            <a:ext cx="483626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dirty="0" err="1"/>
              <a:t>Vasant</a:t>
            </a:r>
            <a:r>
              <a:rPr lang="de-CH" dirty="0"/>
              <a:t> </a:t>
            </a:r>
            <a:r>
              <a:rPr lang="de-CH" dirty="0" err="1"/>
              <a:t>Narasimhan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29200" y="3071214"/>
            <a:ext cx="198349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Entstehung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i="1" dirty="0"/>
              <a:t>Fusion von Ciba-Geigy AG</a:t>
            </a:r>
            <a:r>
              <a:rPr lang="de-CH" dirty="0"/>
              <a:t> und </a:t>
            </a:r>
            <a:r>
              <a:rPr lang="de-CH" i="1" dirty="0"/>
              <a:t>Sandoz zur </a:t>
            </a:r>
            <a:r>
              <a:rPr lang="de-CH" i="1" dirty="0" err="1"/>
              <a:t>Norvartis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0655" y="10700350"/>
            <a:ext cx="175240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de-CH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Famvir</a:t>
            </a:r>
            <a:r>
              <a:rPr lang="de-CH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de-CH" sz="3200" i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®</a:t>
            </a:r>
            <a:endParaRPr lang="de-CH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628726" y="11320536"/>
            <a:ext cx="4836260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Das erste Medikament der </a:t>
            </a:r>
            <a:r>
              <a:rPr lang="de-CH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Norvartis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A6914769-CD60-AC4E-9B0F-B4D94139D84A}"/>
              </a:ext>
            </a:extLst>
          </p:cNvPr>
          <p:cNvSpPr/>
          <p:nvPr/>
        </p:nvSpPr>
        <p:spPr>
          <a:xfrm>
            <a:off x="17066230" y="9742717"/>
            <a:ext cx="2305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dirty="0" err="1">
                <a:solidFill>
                  <a:srgbClr val="222222"/>
                </a:solidFill>
                <a:latin typeface="Arial" panose="020B0604020202020204" pitchFamily="34" charset="0"/>
              </a:rPr>
              <a:t>Alcon</a:t>
            </a:r>
            <a:r>
              <a:rPr lang="de-CH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222222"/>
                </a:solidFill>
                <a:latin typeface="Arial" panose="020B0604020202020204" pitchFamily="34" charset="0"/>
              </a:rPr>
              <a:t>Tec</a:t>
            </a:r>
            <a:r>
              <a:rPr lang="de-CH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de-CH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xmlns="" id="{1F302473-C0A6-074C-A06D-F042F6D5331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r="28395"/>
          <a:stretch>
            <a:fillRect/>
          </a:stretch>
        </p:blipFill>
        <p:spPr>
          <a:xfrm>
            <a:off x="-9809" y="-10015"/>
            <a:ext cx="13297422" cy="13715999"/>
          </a:xfrm>
        </p:spPr>
      </p:pic>
      <p:sp>
        <p:nvSpPr>
          <p:cNvPr id="46" name="TextBox 45"/>
          <p:cNvSpPr txBox="1"/>
          <p:nvPr/>
        </p:nvSpPr>
        <p:spPr>
          <a:xfrm>
            <a:off x="14464411" y="743713"/>
            <a:ext cx="7145482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Die Primär prozesse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400578" y="3038200"/>
            <a:ext cx="24175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Medikamente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290031" y="3642998"/>
            <a:ext cx="9609441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Medikamente werden sowohl in der Schweiz wie auch als wie mehr im Ausland produziert, unter strengen Richtlinien.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127119" y="7665085"/>
            <a:ext cx="36252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Vertriebsorganisation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016572" y="8269883"/>
            <a:ext cx="9609441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Das Bindeglied zwischen dem Konzern und dem Einzelhandel bildet die Vertriebs-Organisation.</a:t>
            </a:r>
          </a:p>
        </p:txBody>
      </p:sp>
      <p:sp>
        <p:nvSpPr>
          <p:cNvPr id="36" name="Oval 35"/>
          <p:cNvSpPr/>
          <p:nvPr/>
        </p:nvSpPr>
        <p:spPr>
          <a:xfrm>
            <a:off x="10207702" y="7665085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34805" y="3225991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809506" y="3683631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602770" y="803801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xmlns="" id="{1F302473-C0A6-074C-A06D-F042F6D5331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r="28395"/>
          <a:stretch>
            <a:fillRect/>
          </a:stretch>
        </p:blipFill>
        <p:spPr/>
      </p:pic>
      <p:sp>
        <p:nvSpPr>
          <p:cNvPr id="46" name="TextBox 45"/>
          <p:cNvSpPr txBox="1"/>
          <p:nvPr/>
        </p:nvSpPr>
        <p:spPr>
          <a:xfrm>
            <a:off x="13284089" y="743713"/>
            <a:ext cx="9506128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Die </a:t>
            </a:r>
            <a:r>
              <a:rPr lang="de-CH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Sekundär Prozesse</a:t>
            </a:r>
            <a:endParaRPr lang="de-CH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61393" y="2487101"/>
            <a:ext cx="181197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Forschung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650846" y="3091899"/>
            <a:ext cx="9609441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Forschung ist dar Grundstein für jedes Medikament </a:t>
            </a:r>
          </a:p>
        </p:txBody>
      </p:sp>
      <p:sp>
        <p:nvSpPr>
          <p:cNvPr id="36" name="Oval 35"/>
          <p:cNvSpPr/>
          <p:nvPr/>
        </p:nvSpPr>
        <p:spPr>
          <a:xfrm>
            <a:off x="11342478" y="4600837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695620" y="2674892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2170321" y="3132532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475785" y="922352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816267" y="5059607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de-CH" sz="7197"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0775583" y="6556602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162020" y="687977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2F15CB9-DDB1-734B-9892-E662B926900B}"/>
              </a:ext>
            </a:extLst>
          </p:cNvPr>
          <p:cNvSpPr/>
          <p:nvPr/>
        </p:nvSpPr>
        <p:spPr>
          <a:xfrm>
            <a:off x="9513801" y="10804713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grpSp>
        <p:nvGrpSpPr>
          <p:cNvPr id="28" name="Group 41">
            <a:extLst>
              <a:ext uri="{FF2B5EF4-FFF2-40B4-BE49-F238E27FC236}">
                <a16:creationId xmlns:a16="http://schemas.microsoft.com/office/drawing/2014/main" xmlns="" id="{53CDFCB9-F579-6F40-A060-24BCD84EF662}"/>
              </a:ext>
            </a:extLst>
          </p:cNvPr>
          <p:cNvGrpSpPr/>
          <p:nvPr/>
        </p:nvGrpSpPr>
        <p:grpSpPr>
          <a:xfrm>
            <a:off x="9900238" y="11127888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xmlns="" id="{487541D1-7FD9-7247-857E-B8B9003B2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xmlns="" id="{9C2A30CB-9AD2-D24C-B120-86749DB67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sp>
        <p:nvSpPr>
          <p:cNvPr id="55" name="TextBox 31">
            <a:extLst>
              <a:ext uri="{FF2B5EF4-FFF2-40B4-BE49-F238E27FC236}">
                <a16:creationId xmlns:a16="http://schemas.microsoft.com/office/drawing/2014/main" xmlns="" id="{FBC55552-EB82-EF47-BC5E-CD20F747F46F}"/>
              </a:ext>
            </a:extLst>
          </p:cNvPr>
          <p:cNvSpPr txBox="1"/>
          <p:nvPr/>
        </p:nvSpPr>
        <p:spPr>
          <a:xfrm>
            <a:off x="13238158" y="4901019"/>
            <a:ext cx="169225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Fertigung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xmlns="" id="{A31542DD-1D5C-7042-A7A0-E414D970E0A2}"/>
              </a:ext>
            </a:extLst>
          </p:cNvPr>
          <p:cNvSpPr txBox="1">
            <a:spLocks/>
          </p:cNvSpPr>
          <p:nvPr/>
        </p:nvSpPr>
        <p:spPr>
          <a:xfrm>
            <a:off x="13127611" y="5505817"/>
            <a:ext cx="9609441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 der Fertigung werden die Medikamente hergestellt und verpackt.  </a:t>
            </a:r>
          </a:p>
        </p:txBody>
      </p:sp>
      <p:sp>
        <p:nvSpPr>
          <p:cNvPr id="59" name="TextBox 31">
            <a:extLst>
              <a:ext uri="{FF2B5EF4-FFF2-40B4-BE49-F238E27FC236}">
                <a16:creationId xmlns:a16="http://schemas.microsoft.com/office/drawing/2014/main" xmlns="" id="{2010BFFC-D8B2-A14F-A44F-CCA59511B191}"/>
              </a:ext>
            </a:extLst>
          </p:cNvPr>
          <p:cNvSpPr txBox="1"/>
          <p:nvPr/>
        </p:nvSpPr>
        <p:spPr>
          <a:xfrm>
            <a:off x="12954813" y="6835285"/>
            <a:ext cx="193033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Lieferwege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xmlns="" id="{9DDC5D7E-1F51-5A45-B0E4-8E3B3D2BB54A}"/>
              </a:ext>
            </a:extLst>
          </p:cNvPr>
          <p:cNvSpPr txBox="1">
            <a:spLocks/>
          </p:cNvSpPr>
          <p:nvPr/>
        </p:nvSpPr>
        <p:spPr>
          <a:xfrm>
            <a:off x="12844266" y="7440083"/>
            <a:ext cx="9609441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Lieferwege sind die Logistik Massnahmen wie das Produkt zur Apotheke findet</a:t>
            </a:r>
          </a:p>
        </p:txBody>
      </p:sp>
      <p:sp>
        <p:nvSpPr>
          <p:cNvPr id="63" name="TextBox 31">
            <a:extLst>
              <a:ext uri="{FF2B5EF4-FFF2-40B4-BE49-F238E27FC236}">
                <a16:creationId xmlns:a16="http://schemas.microsoft.com/office/drawing/2014/main" xmlns="" id="{693C1032-BAEC-E044-AC85-F2D4BE9D168C}"/>
              </a:ext>
            </a:extLst>
          </p:cNvPr>
          <p:cNvSpPr txBox="1"/>
          <p:nvPr/>
        </p:nvSpPr>
        <p:spPr>
          <a:xfrm>
            <a:off x="11763420" y="10957623"/>
            <a:ext cx="240155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Konsumenten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xmlns="" id="{F1D8D6BD-1486-7E44-A587-4162B6A02B61}"/>
              </a:ext>
            </a:extLst>
          </p:cNvPr>
          <p:cNvSpPr txBox="1">
            <a:spLocks/>
          </p:cNvSpPr>
          <p:nvPr/>
        </p:nvSpPr>
        <p:spPr>
          <a:xfrm>
            <a:off x="11652873" y="11562421"/>
            <a:ext cx="9609441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Wichtiges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Bindeglied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zur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Weiterentwicklung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der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Produkte</a:t>
            </a:r>
            <a:endParaRPr lang="de-CH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18148FC-8C2A-F043-AADF-600332A14EAB}"/>
              </a:ext>
            </a:extLst>
          </p:cNvPr>
          <p:cNvSpPr/>
          <p:nvPr/>
        </p:nvSpPr>
        <p:spPr>
          <a:xfrm>
            <a:off x="10092785" y="8712178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Open Sans Regular" charset="0"/>
            </a:endParaRPr>
          </a:p>
        </p:txBody>
      </p:sp>
      <p:grpSp>
        <p:nvGrpSpPr>
          <p:cNvPr id="66" name="Group 50">
            <a:extLst>
              <a:ext uri="{FF2B5EF4-FFF2-40B4-BE49-F238E27FC236}">
                <a16:creationId xmlns:a16="http://schemas.microsoft.com/office/drawing/2014/main" xmlns="" id="{A731DCD3-F9EE-8949-ABCE-012E4E8AE47B}"/>
              </a:ext>
            </a:extLst>
          </p:cNvPr>
          <p:cNvGrpSpPr/>
          <p:nvPr/>
        </p:nvGrpSpPr>
        <p:grpSpPr>
          <a:xfrm>
            <a:off x="10479222" y="9035353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xmlns="" id="{0B798E5B-8A86-D044-823F-D1B48704B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xmlns="" id="{223C775A-15E1-D04A-B3BA-E32F7DE7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 sz="7197">
                <a:latin typeface="Open Sans Regular" charset="0"/>
              </a:endParaRPr>
            </a:p>
          </p:txBody>
        </p:sp>
      </p:grpSp>
      <p:sp>
        <p:nvSpPr>
          <p:cNvPr id="69" name="TextBox 31">
            <a:extLst>
              <a:ext uri="{FF2B5EF4-FFF2-40B4-BE49-F238E27FC236}">
                <a16:creationId xmlns:a16="http://schemas.microsoft.com/office/drawing/2014/main" xmlns="" id="{DCA2732E-DCF3-3542-BA4F-5118D6CA5E3F}"/>
              </a:ext>
            </a:extLst>
          </p:cNvPr>
          <p:cNvSpPr txBox="1"/>
          <p:nvPr/>
        </p:nvSpPr>
        <p:spPr>
          <a:xfrm>
            <a:off x="12432401" y="8818301"/>
            <a:ext cx="419730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Mitarbeiter Rekrutierung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xmlns="" id="{0C4E5820-285F-494B-91F6-BCC0083C392C}"/>
              </a:ext>
            </a:extLst>
          </p:cNvPr>
          <p:cNvSpPr txBox="1">
            <a:spLocks/>
          </p:cNvSpPr>
          <p:nvPr/>
        </p:nvSpPr>
        <p:spPr>
          <a:xfrm>
            <a:off x="12321854" y="9423099"/>
            <a:ext cx="9609441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Beschreibt wie neue Mitarbeiter angeworben und eingestellt werden. </a:t>
            </a:r>
          </a:p>
        </p:txBody>
      </p:sp>
    </p:spTree>
    <p:extLst>
      <p:ext uri="{BB962C8B-B14F-4D97-AF65-F5344CB8AC3E}">
        <p14:creationId xmlns:p14="http://schemas.microsoft.com/office/powerpoint/2010/main" val="25864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291296" y="743713"/>
            <a:ext cx="9805248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Der Medikamenten Prozess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142019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Verkauf</a:t>
            </a: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Medikamente werden jeweils in den Verkaufsstellen/Apotheken verkauft und beim Arzt verschrieben.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19654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Produktion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 der Produktion werden jeweils die Medikamente/Produkte hergestellt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82902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Marketing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3224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Medikamente müssen dem Volke bekannt gemacht werden durch das Marketing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53801" y="6416087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553801" y="8971512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553801" y="3814088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224760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Patentierung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Nach Jahrelanger Geld Ausgabe mit Forschungsgeldern möchte das Unternehmen das Geld mit dem Patent wieder zurück erhalten.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47927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Anspruchsgruppen studieren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Was für Medikamente werden benötigt, welche Krankheiten könnten akute und welche chronische Bedrohungen darstellen.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419685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de-CH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Forschung &amp; Entwicklung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de-CH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Die Analyse der Anspruchsgruppen wird nun in der Forschung erforscht und nach einem möglichen Medikament geforscht.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23441" y="6416087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023441" y="3814088"/>
            <a:ext cx="931665" cy="1974900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115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02948" y="1443593"/>
            <a:ext cx="11981205" cy="266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CH" sz="9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Vielen Herzlichen Dank</a:t>
            </a:r>
          </a:p>
          <a:p>
            <a:pPr algn="ctr">
              <a:lnSpc>
                <a:spcPts val="10000"/>
              </a:lnSpc>
            </a:pPr>
            <a:r>
              <a:rPr lang="de-CH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Noch Fragen 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18ECF47E-3617-004E-BF83-7BEEEF28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9" y="6450010"/>
            <a:ext cx="7541491" cy="75414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EE0B010A-DC1D-F643-86CF-BBF40D4A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615" y="2832143"/>
            <a:ext cx="3175000" cy="3175000"/>
          </a:xfrm>
          <a:prstGeom prst="rect">
            <a:avLst/>
          </a:prstGeom>
        </p:spPr>
      </p:pic>
      <p:sp>
        <p:nvSpPr>
          <p:cNvPr id="4" name="Sechseck 3">
            <a:extLst>
              <a:ext uri="{FF2B5EF4-FFF2-40B4-BE49-F238E27FC236}">
                <a16:creationId xmlns:a16="http://schemas.microsoft.com/office/drawing/2014/main" xmlns="" id="{6CE2BD94-1DDA-C14F-95A0-39864A785850}"/>
              </a:ext>
            </a:extLst>
          </p:cNvPr>
          <p:cNvSpPr/>
          <p:nvPr/>
        </p:nvSpPr>
        <p:spPr>
          <a:xfrm rot="2227187">
            <a:off x="-3489703" y="6341484"/>
            <a:ext cx="9282546" cy="7758545"/>
          </a:xfrm>
          <a:prstGeom prst="hexagon">
            <a:avLst/>
          </a:prstGeom>
          <a:solidFill>
            <a:srgbClr val="F52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05059BCE-5B16-D94D-9619-198DB2FE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210" y="46819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307</Words>
  <Application>Microsoft Office PowerPoint</Application>
  <PresentationFormat>Benutzerdefiniert</PresentationFormat>
  <Paragraphs>76</Paragraphs>
  <Slides>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Calibri</vt:lpstr>
      <vt:lpstr>Gill Sans</vt:lpstr>
      <vt:lpstr>Montserrat Bold</vt:lpstr>
      <vt:lpstr>Montserrat Light</vt:lpstr>
      <vt:lpstr>Open Sans Light</vt:lpstr>
      <vt:lpstr>Open Sans Regular</vt:lpstr>
      <vt:lpstr>Roboto Regular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vmuser</dc:creator>
  <cp:keywords/>
  <dc:description/>
  <cp:lastModifiedBy>vmuser</cp:lastModifiedBy>
  <cp:revision>6374</cp:revision>
  <dcterms:created xsi:type="dcterms:W3CDTF">2014-11-12T21:47:38Z</dcterms:created>
  <dcterms:modified xsi:type="dcterms:W3CDTF">2018-05-30T11:32:56Z</dcterms:modified>
  <cp:category/>
</cp:coreProperties>
</file>